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roxima Nova"/>
      <p:regular r:id="rId17"/>
      <p:bold r:id="rId18"/>
      <p:italic r:id="rId19"/>
      <p:boldItalic r:id="rId2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-regular.fntdata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ProximaNova-italic.fntdata"/><Relationship Id="rId6" Type="http://schemas.openxmlformats.org/officeDocument/2006/relationships/slide" Target="slides/slide1.xml"/><Relationship Id="rId18" Type="http://schemas.openxmlformats.org/officeDocument/2006/relationships/font" Target="fonts/ProximaNov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baf79f752d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8" name="Google Shape;128;gbaf79f752d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baf79f752d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6" name="Google Shape;136;gbaf79f752d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" name="Google Shape;71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baf79f752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5" name="Google Shape;85;gbaf79f752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2" name="Google Shape;102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baf79f752d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gbaf79f752d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b="0" i="0" sz="28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b="0" i="0" sz="18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 b="0" i="0" sz="1400" u="none" cap="none" strike="noStrike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-GB"/>
              <a:t>Grad-CAM for Video and Regression Tasks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GB"/>
              <a:t>Mayank Gupta and Bazil Ahmed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311700" y="3715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Continued...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31" name="Google Shape;131;p22"/>
          <p:cNvPicPr preferRelativeResize="0"/>
          <p:nvPr/>
        </p:nvPicPr>
        <p:blipFill rotWithShape="1">
          <a:blip r:embed="rId3">
            <a:alphaModFix/>
          </a:blip>
          <a:srcRect b="16951" l="0" r="0" t="16958"/>
          <a:stretch/>
        </p:blipFill>
        <p:spPr>
          <a:xfrm>
            <a:off x="152400" y="1096650"/>
            <a:ext cx="4617675" cy="305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2"/>
          <p:cNvPicPr preferRelativeResize="0"/>
          <p:nvPr/>
        </p:nvPicPr>
        <p:blipFill rotWithShape="1">
          <a:blip r:embed="rId4">
            <a:alphaModFix/>
          </a:blip>
          <a:srcRect b="28599" l="0" r="0" t="28599"/>
          <a:stretch/>
        </p:blipFill>
        <p:spPr>
          <a:xfrm>
            <a:off x="4456900" y="1663175"/>
            <a:ext cx="4252100" cy="1918699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2"/>
          <p:cNvSpPr txBox="1"/>
          <p:nvPr/>
        </p:nvSpPr>
        <p:spPr>
          <a:xfrm>
            <a:off x="608850" y="4035300"/>
            <a:ext cx="792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roxima Nova"/>
                <a:ea typeface="Proxima Nova"/>
                <a:cs typeface="Proxima Nova"/>
                <a:sym typeface="Proxima Nova"/>
              </a:rPr>
              <a:t>Grad-CAM results for ResNet 3D, with respect to original class ‘Arranging flower’ (left) and ‘Brushing hair’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3715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Continued...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pic>
        <p:nvPicPr>
          <p:cNvPr id="139" name="Google Shape;139;p23"/>
          <p:cNvPicPr preferRelativeResize="0"/>
          <p:nvPr/>
        </p:nvPicPr>
        <p:blipFill rotWithShape="1">
          <a:blip r:embed="rId3">
            <a:alphaModFix/>
          </a:blip>
          <a:srcRect b="0" l="24779" r="24784" t="0"/>
          <a:stretch/>
        </p:blipFill>
        <p:spPr>
          <a:xfrm>
            <a:off x="152400" y="1096650"/>
            <a:ext cx="4352675" cy="305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3"/>
          <p:cNvPicPr preferRelativeResize="0"/>
          <p:nvPr/>
        </p:nvPicPr>
        <p:blipFill rotWithShape="1">
          <a:blip r:embed="rId4">
            <a:alphaModFix/>
          </a:blip>
          <a:srcRect b="0" l="13067" r="13060" t="0"/>
          <a:stretch/>
        </p:blipFill>
        <p:spPr>
          <a:xfrm>
            <a:off x="4572000" y="1096650"/>
            <a:ext cx="4296218" cy="3051751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23"/>
          <p:cNvSpPr txBox="1"/>
          <p:nvPr/>
        </p:nvSpPr>
        <p:spPr>
          <a:xfrm>
            <a:off x="608850" y="4035300"/>
            <a:ext cx="792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roxima Nova"/>
                <a:ea typeface="Proxima Nova"/>
                <a:cs typeface="Proxima Nova"/>
                <a:sym typeface="Proxima Nova"/>
              </a:rPr>
              <a:t>Visual Odometry: An image based regression task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2607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 sz="2700"/>
              <a:t>Background</a:t>
            </a:r>
            <a:endParaRPr sz="2400"/>
          </a:p>
        </p:txBody>
      </p:sp>
      <p:sp>
        <p:nvSpPr>
          <p:cNvPr id="66" name="Google Shape;66;p14"/>
          <p:cNvSpPr txBox="1"/>
          <p:nvPr/>
        </p:nvSpPr>
        <p:spPr>
          <a:xfrm>
            <a:off x="5861650" y="1371300"/>
            <a:ext cx="3101400" cy="24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GB" sz="1300">
                <a:latin typeface="Proxima Nova"/>
                <a:ea typeface="Proxima Nova"/>
                <a:cs typeface="Proxima Nova"/>
                <a:sym typeface="Proxima Nova"/>
              </a:rPr>
              <a:t>Explaining the decisions of neural networks is an active area of research. This is an important topic as many applications e.g. healthcare require the explainability of neural networks  </a:t>
            </a:r>
            <a:endParaRPr b="0" i="0" sz="13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GB" sz="1300">
                <a:latin typeface="Proxima Nova"/>
                <a:ea typeface="Proxima Nova"/>
                <a:cs typeface="Proxima Nova"/>
                <a:sym typeface="Proxima Nova"/>
              </a:rPr>
              <a:t>Grad-CAM is a very popular tool that is used to analyse the results of CNN for classification tasks for images.</a:t>
            </a:r>
            <a:endParaRPr b="0" i="0" sz="13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325" y="1104812"/>
            <a:ext cx="5604975" cy="2631325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4"/>
          <p:cNvSpPr txBox="1"/>
          <p:nvPr/>
        </p:nvSpPr>
        <p:spPr>
          <a:xfrm>
            <a:off x="442450" y="3993925"/>
            <a:ext cx="8520600" cy="100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-GB" sz="1300">
                <a:latin typeface="Proxima Nova"/>
                <a:ea typeface="Proxima Nova"/>
                <a:cs typeface="Proxima Nova"/>
                <a:sym typeface="Proxima Nova"/>
              </a:rPr>
              <a:t>Although Grad-CAM used a lot for images, there are not a lot of works that use Grad-Cam for videos and regression based tasks. So, in this project we explore some ways in which Grad-CAM can be applied to these tasks and show some results on these tasks.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181250"/>
            <a:ext cx="8520600" cy="58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lang="en-GB" sz="2400"/>
              <a:t>Proposed Approach</a:t>
            </a:r>
            <a:r>
              <a:rPr lang="en-GB" sz="2400">
                <a:solidFill>
                  <a:srgbClr val="000000"/>
                </a:solidFill>
              </a:rPr>
              <a:t>​</a:t>
            </a:r>
            <a:endParaRPr sz="24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100"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053675"/>
            <a:ext cx="8520600" cy="351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this work, we apply Grad-CAM for videos using following approaches: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divide the video samples into equally spaced image frames which gets processed through different models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 model is ResNet 3D which uses 3D convolution over space and time.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Second model consists of vanilla LSTM over 2D CNN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Third model uses LSTM over 2D CNN model with attention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eriod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also propose a method for using Grad-CAM for regression. We show our results on Visual Odometry task which is an image based regression task.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60400"/>
            <a:ext cx="8520600" cy="6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lang="en-GB" sz="2700"/>
              <a:t>Technical Details </a:t>
            </a:r>
            <a:r>
              <a:rPr lang="en-GB" sz="2700">
                <a:solidFill>
                  <a:srgbClr val="000000"/>
                </a:solidFill>
              </a:rPr>
              <a:t>​</a:t>
            </a:r>
            <a:endParaRPr sz="27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cxnSp>
        <p:nvCxnSpPr>
          <p:cNvPr id="80" name="Google Shape;80;p16"/>
          <p:cNvCxnSpPr/>
          <p:nvPr/>
        </p:nvCxnSpPr>
        <p:spPr>
          <a:xfrm>
            <a:off x="6820463" y="5080900"/>
            <a:ext cx="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1" name="Google Shape;81;p16"/>
          <p:cNvSpPr txBox="1"/>
          <p:nvPr/>
        </p:nvSpPr>
        <p:spPr>
          <a:xfrm>
            <a:off x="4572000" y="1140100"/>
            <a:ext cx="4419000" cy="323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Proxima Nova"/>
                <a:ea typeface="Proxima Nova"/>
                <a:cs typeface="Proxima Nova"/>
                <a:sym typeface="Proxima Nova"/>
              </a:rPr>
              <a:t>We are using SfMLearner for visual odometry task. It has 2 main components: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</a:pPr>
            <a:r>
              <a:rPr lang="en-GB" sz="1300">
                <a:latin typeface="Proxima Nova"/>
                <a:ea typeface="Proxima Nova"/>
                <a:cs typeface="Proxima Nova"/>
                <a:sym typeface="Proxima Nova"/>
              </a:rPr>
              <a:t>DepthNet: predicts the </a:t>
            </a:r>
            <a:r>
              <a:rPr lang="en-GB" sz="1300">
                <a:latin typeface="Proxima Nova"/>
                <a:ea typeface="Proxima Nova"/>
                <a:cs typeface="Proxima Nova"/>
                <a:sym typeface="Proxima Nova"/>
              </a:rPr>
              <a:t>depth map</a:t>
            </a:r>
            <a:r>
              <a:rPr lang="en-GB" sz="1300">
                <a:latin typeface="Proxima Nova"/>
                <a:ea typeface="Proxima Nova"/>
                <a:cs typeface="Proxima Nova"/>
                <a:sym typeface="Proxima Nova"/>
              </a:rPr>
              <a:t> of the scene.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Font typeface="Proxima Nova"/>
              <a:buChar char="●"/>
            </a:pPr>
            <a:r>
              <a:rPr lang="en-GB" sz="1300">
                <a:latin typeface="Proxima Nova"/>
                <a:ea typeface="Proxima Nova"/>
                <a:cs typeface="Proxima Nova"/>
                <a:sym typeface="Proxima Nova"/>
              </a:rPr>
              <a:t>PoseNet: predicts odometry parameter from 2 scenes.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Proxima Nova"/>
                <a:ea typeface="Proxima Nova"/>
                <a:cs typeface="Proxima Nova"/>
                <a:sym typeface="Proxima Nova"/>
              </a:rPr>
              <a:t>Loss function used is based on view-synthesis.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latin typeface="Proxima Nova"/>
                <a:ea typeface="Proxima Nova"/>
                <a:cs typeface="Proxima Nova"/>
                <a:sym typeface="Proxima Nova"/>
              </a:rPr>
              <a:t>We calculate the weights by taking the gradient of the negative loss function with respect to activation maps of the last layer for this task. </a:t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7950" y="995050"/>
            <a:ext cx="4094351" cy="357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/>
          <p:nvPr>
            <p:ph type="title"/>
          </p:nvPr>
        </p:nvSpPr>
        <p:spPr>
          <a:xfrm>
            <a:off x="311700" y="-65175"/>
            <a:ext cx="8520600" cy="58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lang="en-GB" sz="2700"/>
              <a:t>Technical Details </a:t>
            </a:r>
            <a:r>
              <a:rPr lang="en-GB" sz="2700">
                <a:solidFill>
                  <a:srgbClr val="000000"/>
                </a:solidFill>
              </a:rPr>
              <a:t>​</a:t>
            </a:r>
            <a:endParaRPr sz="27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cxnSp>
        <p:nvCxnSpPr>
          <p:cNvPr id="88" name="Google Shape;88;p17"/>
          <p:cNvCxnSpPr/>
          <p:nvPr/>
        </p:nvCxnSpPr>
        <p:spPr>
          <a:xfrm>
            <a:off x="6820463" y="5080900"/>
            <a:ext cx="0" cy="0"/>
          </a:xfrm>
          <a:prstGeom prst="straightConnector1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89" name="Google Shape;89;p17"/>
          <p:cNvSpPr txBox="1"/>
          <p:nvPr/>
        </p:nvSpPr>
        <p:spPr>
          <a:xfrm>
            <a:off x="0" y="3580800"/>
            <a:ext cx="4246800" cy="13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85000" lnSpcReduction="10000"/>
          </a:bodyPr>
          <a:lstStyle/>
          <a:p>
            <a:pPr indent="-298767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2857"/>
              <a:buFont typeface="Proxima Nova"/>
              <a:buChar char="●"/>
            </a:pPr>
            <a:r>
              <a:rPr lang="en-GB"/>
              <a:t>ResNet does</a:t>
            </a:r>
            <a:r>
              <a:rPr lang="en-GB"/>
              <a:t> 3D convolution over both the spatial and temporal space hence o</a:t>
            </a:r>
            <a:r>
              <a:rPr lang="en-GB"/>
              <a:t>ne to one map from activation maps to original frame is lost</a:t>
            </a:r>
            <a:endParaRPr/>
          </a:p>
          <a:p>
            <a:pPr indent="-298767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ct val="92857"/>
              <a:buFont typeface="Proxima Nova"/>
              <a:buChar char="●"/>
            </a:pPr>
            <a:r>
              <a:rPr lang="en-GB"/>
              <a:t>Gradient with respect to initial layers is uniform for all pixels, hence taking gradient with respect to initial layers for one to one map is meaningless.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0975" y="947800"/>
            <a:ext cx="1144350" cy="2483483"/>
          </a:xfrm>
          <a:prstGeom prst="rect">
            <a:avLst/>
          </a:prstGeom>
          <a:noFill/>
          <a:ln>
            <a:noFill/>
          </a:ln>
        </p:spPr>
      </p:pic>
      <p:pic>
        <p:nvPicPr>
          <p:cNvPr id="91" name="Google Shape;9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99375" y="2153575"/>
            <a:ext cx="800100" cy="109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43950" y="780388"/>
            <a:ext cx="3210800" cy="24834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4246800" y="3320075"/>
            <a:ext cx="4897200" cy="170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797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-GB" sz="1250"/>
              <a:t>Can easily map the contribution of each frame using Grad-CAM</a:t>
            </a:r>
            <a:endParaRPr sz="1250"/>
          </a:p>
          <a:p>
            <a:pPr indent="-30797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-GB" sz="1250"/>
              <a:t>Multiple instances of trained CNN is needed for finding Grad-CAM for each frame, hence difficult to implement.</a:t>
            </a:r>
            <a:endParaRPr sz="1250"/>
          </a:p>
          <a:p>
            <a:pPr indent="-307975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50"/>
              <a:buChar char="●"/>
            </a:pPr>
            <a:r>
              <a:rPr lang="en-GB" sz="1250"/>
              <a:t>Attention weights ranks the frames in order of relevance , also the Grad-CAM output on individual frames improves due to increase in accuracy.</a:t>
            </a:r>
            <a:endParaRPr sz="125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1718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lang="en-GB"/>
              <a:t>Contributions (Novelty)</a:t>
            </a:r>
            <a:r>
              <a:rPr lang="en-GB">
                <a:solidFill>
                  <a:srgbClr val="000000"/>
                </a:solidFill>
              </a:rPr>
              <a:t>​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/>
          </a:p>
        </p:txBody>
      </p:sp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arenR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have explored the use of Grad-CAM for video based classification task. We have explored 3 different models :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First model uses 3D convolution over time and space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Second uses vanilla LSTM over 2D CNN model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Third model uses L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STM over 2D CNN model with </a:t>
            </a: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attention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arenR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also explored Grad-CAM for regression task of monocular visual odometry by calculating the weights for activation maps using gradient of the negative of the loss function.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AutoNum type="arabicParenR"/>
            </a:pPr>
            <a:r>
              <a:rPr lang="en-GB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implemented Grad-CAM from scratch for all above models and were able to draw interesting insights for both problems.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271425" y="13300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rPr lang="en-GB" sz="2600"/>
              <a:t>Results &amp; Conclusion</a:t>
            </a:r>
            <a:r>
              <a:rPr lang="en-GB" sz="2600">
                <a:solidFill>
                  <a:srgbClr val="000000"/>
                </a:solidFill>
              </a:rPr>
              <a:t>​</a:t>
            </a:r>
            <a:endParaRPr sz="2600">
              <a:solidFill>
                <a:srgbClr val="000000"/>
              </a:solidFill>
            </a:endParaRPr>
          </a:p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800"/>
              <a:buNone/>
            </a:pPr>
            <a:r>
              <a:t/>
            </a:r>
            <a:endParaRPr sz="2600"/>
          </a:p>
        </p:txBody>
      </p:sp>
      <p:sp>
        <p:nvSpPr>
          <p:cNvPr id="105" name="Google Shape;105;p19"/>
          <p:cNvSpPr txBox="1"/>
          <p:nvPr/>
        </p:nvSpPr>
        <p:spPr>
          <a:xfrm>
            <a:off x="521700" y="1108100"/>
            <a:ext cx="81006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We observed consistent results for the video datasets as it has proven for image based datasets. 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The LSTM model with attention was able to perform better in terms of accuracy for the classification task, also the focus of the Grad-CAM improved.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We also observed that attention weights were high for frames which contained the objects relevant for the classification task.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 The Grad-CAM with respect to different class than the ground truth are meaningful and self explanatory.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The results for the ResNet 3D model followed the same pattern as the LSTM model results.</a:t>
            </a:r>
            <a:endParaRPr/>
          </a:p>
          <a:p>
            <a:pPr indent="-317500" lvl="0" marL="457200" rtl="0" algn="just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Results produced by Grad-CAM on visual odometry were mostly meaningful.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3715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Results Visualized</a:t>
            </a:r>
            <a:endParaRPr/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96650"/>
            <a:ext cx="4135849" cy="3051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99250" y="1096650"/>
            <a:ext cx="3883399" cy="2938649"/>
          </a:xfrm>
          <a:prstGeom prst="rect">
            <a:avLst/>
          </a:prstGeom>
          <a:noFill/>
          <a:ln>
            <a:noFill/>
          </a:ln>
        </p:spPr>
      </p:pic>
      <p:sp>
        <p:nvSpPr>
          <p:cNvPr id="113" name="Google Shape;113;p20"/>
          <p:cNvSpPr txBox="1"/>
          <p:nvPr/>
        </p:nvSpPr>
        <p:spPr>
          <a:xfrm>
            <a:off x="608850" y="4035300"/>
            <a:ext cx="792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roxima Nova"/>
                <a:ea typeface="Proxima Nova"/>
                <a:cs typeface="Proxima Nova"/>
                <a:sym typeface="Proxima Nova"/>
              </a:rPr>
              <a:t>LSTM-CNN model with(left) and without(right) attention with respect to original class ‘Clap’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20657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GB"/>
              <a:t>Continued...</a:t>
            </a: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 rotWithShape="1">
          <a:blip r:embed="rId3">
            <a:alphaModFix/>
          </a:blip>
          <a:srcRect b="13105" l="-2950" r="2950" t="13105"/>
          <a:stretch/>
        </p:blipFill>
        <p:spPr>
          <a:xfrm>
            <a:off x="-414825" y="1495150"/>
            <a:ext cx="3617789" cy="2714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 rotWithShape="1">
          <a:blip r:embed="rId4">
            <a:alphaModFix/>
          </a:blip>
          <a:srcRect b="12167" l="0" r="0" t="12160"/>
          <a:stretch/>
        </p:blipFill>
        <p:spPr>
          <a:xfrm>
            <a:off x="2841175" y="1513100"/>
            <a:ext cx="3461654" cy="2678575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1"/>
          <p:cNvSpPr txBox="1"/>
          <p:nvPr/>
        </p:nvSpPr>
        <p:spPr>
          <a:xfrm>
            <a:off x="751050" y="4367125"/>
            <a:ext cx="7926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roxima Nova"/>
                <a:ea typeface="Proxima Nova"/>
                <a:cs typeface="Proxima Nova"/>
                <a:sym typeface="Proxima Nova"/>
              </a:rPr>
              <a:t>Grad-CAM with respect to original class ‘Wave’ and another class ‘Smile’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63200" y="1069750"/>
            <a:ext cx="3565274" cy="3565274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1"/>
          <p:cNvSpPr txBox="1"/>
          <p:nvPr/>
        </p:nvSpPr>
        <p:spPr>
          <a:xfrm>
            <a:off x="525425" y="1006550"/>
            <a:ext cx="22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roxima Nova"/>
                <a:ea typeface="Proxima Nova"/>
                <a:cs typeface="Proxima Nova"/>
                <a:sym typeface="Proxima Nova"/>
              </a:rPr>
              <a:t>Activation w.r.t. wave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4" name="Google Shape;124;p21"/>
          <p:cNvSpPr txBox="1"/>
          <p:nvPr/>
        </p:nvSpPr>
        <p:spPr>
          <a:xfrm>
            <a:off x="3476400" y="1006550"/>
            <a:ext cx="22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roxima Nova"/>
                <a:ea typeface="Proxima Nova"/>
                <a:cs typeface="Proxima Nova"/>
                <a:sym typeface="Proxima Nova"/>
              </a:rPr>
              <a:t>Activation w.r.t. smile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5" name="Google Shape;125;p21"/>
          <p:cNvSpPr txBox="1"/>
          <p:nvPr/>
        </p:nvSpPr>
        <p:spPr>
          <a:xfrm>
            <a:off x="6568975" y="1006550"/>
            <a:ext cx="221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Proxima Nova"/>
                <a:ea typeface="Proxima Nova"/>
                <a:cs typeface="Proxima Nova"/>
                <a:sym typeface="Proxima Nova"/>
              </a:rPr>
              <a:t>Original image ‘wave’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